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73" r:id="rId10"/>
    <p:sldId id="263" r:id="rId11"/>
    <p:sldId id="269" r:id="rId12"/>
    <p:sldId id="265" r:id="rId13"/>
    <p:sldId id="270" r:id="rId14"/>
    <p:sldId id="276" r:id="rId15"/>
    <p:sldId id="277" r:id="rId16"/>
    <p:sldId id="274" r:id="rId17"/>
    <p:sldId id="275" r:id="rId18"/>
    <p:sldId id="279" r:id="rId19"/>
    <p:sldId id="282" r:id="rId20"/>
    <p:sldId id="271" r:id="rId21"/>
    <p:sldId id="283" r:id="rId22"/>
    <p:sldId id="272" r:id="rId23"/>
    <p:sldId id="266" r:id="rId24"/>
    <p:sldId id="280" r:id="rId25"/>
    <p:sldId id="267" r:id="rId26"/>
    <p:sldId id="26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E8B30-128B-47C1-8699-AF1EC9CFD614}" v="256" dt="2023-06-25T14:40:06.175"/>
    <p1510:client id="{55F0BF1B-C5C6-4CAD-9880-27CB777CBFAB}" v="398" dt="2023-06-25T22:55:15.025"/>
    <p1510:client id="{7DF15494-6FB7-4A13-87CC-67EAF4F602A0}" v="1623" dt="2023-06-25T04:30:29.774"/>
    <p1510:client id="{A4ED7A5D-8C5E-4E79-A0D4-5487693DAA1F}" v="973" dt="2023-06-25T02:45:15.591"/>
    <p1510:client id="{D2F23F36-E0A8-4A7B-BA4B-ECAA672AB8EA}" v="297" dt="2023-06-25T18:04:50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8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4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0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50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93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4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2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59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3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5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279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768616"/>
            <a:ext cx="9144000" cy="2387600"/>
          </a:xfrm>
        </p:spPr>
        <p:txBody>
          <a:bodyPr>
            <a:noAutofit/>
          </a:bodyPr>
          <a:lstStyle/>
          <a:p>
            <a:r>
              <a:rPr lang="ru-RU" sz="4400" dirty="0">
                <a:solidFill>
                  <a:srgbClr val="212529"/>
                </a:solidFill>
                <a:latin typeface="Times New Roman"/>
                <a:ea typeface="Calibri Light"/>
                <a:cs typeface="Calibri Light"/>
              </a:rPr>
              <a:t>Машинное</a:t>
            </a:r>
            <a:r>
              <a:rPr lang="ru-RU" sz="4400" dirty="0">
                <a:solidFill>
                  <a:srgbClr val="212529"/>
                </a:solidFill>
                <a:latin typeface="Times New Roman"/>
                <a:ea typeface="+mj-lt"/>
                <a:cs typeface="+mj-lt"/>
              </a:rPr>
              <a:t> обучение в задачах автоматической обработки видеоданных. Распознавание лесных пожаров</a:t>
            </a:r>
            <a:endParaRPr lang="ru-RU" sz="4400">
              <a:latin typeface="Times New Roman"/>
              <a:cs typeface="Calibri Ligh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31216" y="4441203"/>
            <a:ext cx="3646025" cy="213803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l"/>
            <a:r>
              <a:rPr lang="ru-RU" sz="2000" b="1" dirty="0">
                <a:latin typeface="Times New Roman"/>
                <a:ea typeface="+mj-lt"/>
                <a:cs typeface="Calibri"/>
              </a:rPr>
              <a:t>Работу выполнил</a:t>
            </a:r>
            <a:endParaRPr lang="ru-RU" sz="2000" b="1">
              <a:latin typeface="Times New Roman"/>
              <a:cs typeface="Calibri"/>
            </a:endParaRPr>
          </a:p>
          <a:p>
            <a:pPr algn="l"/>
            <a:r>
              <a:rPr lang="ru-RU" sz="2000" dirty="0">
                <a:latin typeface="Times New Roman"/>
                <a:ea typeface="+mj-lt"/>
                <a:cs typeface="Calibri"/>
              </a:rPr>
              <a:t>студент 3 курса Ветров К. А.</a:t>
            </a:r>
          </a:p>
          <a:p>
            <a:pPr algn="l"/>
            <a:r>
              <a:rPr lang="ru-RU" sz="2000" b="1" dirty="0">
                <a:latin typeface="Times New Roman"/>
                <a:ea typeface="+mj-lt"/>
                <a:cs typeface="Calibri"/>
              </a:rPr>
              <a:t>Научный руководитель:</a:t>
            </a:r>
          </a:p>
          <a:p>
            <a:pPr algn="l"/>
            <a:r>
              <a:rPr lang="ru-RU" sz="2000" dirty="0">
                <a:latin typeface="Times New Roman"/>
                <a:ea typeface="+mj-lt"/>
                <a:cs typeface="Calibri"/>
              </a:rPr>
              <a:t>Доцент </a:t>
            </a:r>
            <a:r>
              <a:rPr lang="ru-RU" sz="2000" dirty="0" err="1">
                <a:latin typeface="Times New Roman"/>
                <a:ea typeface="+mj-lt"/>
                <a:cs typeface="Calibri"/>
              </a:rPr>
              <a:t>Дрюченко</a:t>
            </a:r>
            <a:r>
              <a:rPr lang="ru-RU" sz="2000" dirty="0">
                <a:latin typeface="Times New Roman"/>
                <a:ea typeface="+mj-lt"/>
                <a:cs typeface="Calibri"/>
              </a:rPr>
              <a:t> М. А.</a:t>
            </a:r>
          </a:p>
          <a:p>
            <a:pPr algn="l"/>
            <a:r>
              <a:rPr lang="ru-RU" sz="2000" b="1" dirty="0">
                <a:latin typeface="Times New Roman"/>
                <a:ea typeface="+mj-lt"/>
                <a:cs typeface="Calibri"/>
              </a:rPr>
              <a:t>Руководитель проекта:</a:t>
            </a:r>
          </a:p>
          <a:p>
            <a:pPr algn="l"/>
            <a:r>
              <a:rPr lang="ru-RU" sz="2000" dirty="0">
                <a:latin typeface="Times New Roman"/>
                <a:ea typeface="+mj-lt"/>
                <a:cs typeface="Calibri"/>
              </a:rPr>
              <a:t>Ассистент </a:t>
            </a:r>
            <a:r>
              <a:rPr lang="ru-RU" sz="2000" dirty="0" err="1">
                <a:latin typeface="Times New Roman"/>
                <a:ea typeface="+mj-lt"/>
                <a:cs typeface="Calibri"/>
              </a:rPr>
              <a:t>Отырба</a:t>
            </a:r>
            <a:r>
              <a:rPr lang="ru-RU" sz="2000" dirty="0">
                <a:latin typeface="Times New Roman"/>
                <a:ea typeface="+mj-lt"/>
                <a:cs typeface="Calibri"/>
              </a:rPr>
              <a:t> Р. Р.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23FD0-B07F-E62C-5901-F02426B0FCC9}"/>
              </a:ext>
            </a:extLst>
          </p:cNvPr>
          <p:cNvSpPr txBox="1"/>
          <p:nvPr/>
        </p:nvSpPr>
        <p:spPr>
          <a:xfrm>
            <a:off x="2893670" y="347240"/>
            <a:ext cx="68907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Times New Roman"/>
                <a:ea typeface="Calibri"/>
                <a:cs typeface="Calibri"/>
              </a:rPr>
              <a:t>Искусственный интеллект. IT Академия Samsung</a:t>
            </a:r>
            <a:endParaRPr lang="ru-RU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0F0EC-84EC-6ECA-F5B6-08F4C47F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Calibri Light"/>
              </a:rPr>
              <a:t>Подготовка набора данных для обучения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5475E-0D60-A67E-1127-9E9549502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587"/>
            <a:ext cx="10515600" cy="466964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latin typeface="Times New Roman"/>
                <a:cs typeface="Calibri"/>
              </a:rPr>
              <a:t>Изображения, снятые с HPWREN камер, находятся в открытом доступе. Эти изображения были размечены добровольцами из AI For </a:t>
            </a:r>
            <a:r>
              <a:rPr lang="ru-RU" dirty="0" err="1">
                <a:latin typeface="Times New Roman"/>
                <a:cs typeface="Calibri"/>
              </a:rPr>
              <a:t>Mankind</a:t>
            </a:r>
            <a:endParaRPr lang="ru-RU" dirty="0">
              <a:latin typeface="Times New Roman"/>
              <a:cs typeface="Calibri"/>
            </a:endParaRPr>
          </a:p>
          <a:p>
            <a:r>
              <a:rPr lang="ru-RU" dirty="0">
                <a:latin typeface="Times New Roman"/>
                <a:cs typeface="Calibri"/>
              </a:rPr>
              <a:t>Разделение обучающих и тестовых данных было произведено вручную</a:t>
            </a:r>
          </a:p>
          <a:p>
            <a:r>
              <a:rPr lang="ru-RU" dirty="0">
                <a:latin typeface="Times New Roman"/>
                <a:cs typeface="Calibri"/>
              </a:rPr>
              <a:t>Состав набора данных: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Calibri"/>
              </a:rPr>
              <a:t>Всего 2191 изображения с лесными пожарами (640x480)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Calibri"/>
              </a:rPr>
              <a:t>Аннотации с указанием координат ограничивающих рамок для каждого изображения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Calibri"/>
              </a:rPr>
              <a:t>1595 обучающих изображения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Calibri"/>
              </a:rPr>
              <a:t>399 </a:t>
            </a:r>
            <a:r>
              <a:rPr lang="ru-RU" err="1">
                <a:latin typeface="Times New Roman"/>
                <a:cs typeface="Calibri"/>
              </a:rPr>
              <a:t>валидационных</a:t>
            </a:r>
            <a:r>
              <a:rPr lang="ru-RU" dirty="0">
                <a:latin typeface="Times New Roman"/>
                <a:cs typeface="Calibri"/>
              </a:rPr>
              <a:t> изображения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Calibri"/>
              </a:rPr>
              <a:t>197 тестовых изображения (6 видео)</a:t>
            </a:r>
          </a:p>
        </p:txBody>
      </p:sp>
    </p:spTree>
    <p:extLst>
      <p:ext uri="{BB962C8B-B14F-4D97-AF65-F5344CB8AC3E}">
        <p14:creationId xmlns:p14="http://schemas.microsoft.com/office/powerpoint/2010/main" val="1895206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80F0EC-84EC-6ECA-F5B6-08F4C47F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Calibri Light"/>
              </a:rPr>
              <a:t>Подготовка набора данных для обучения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C4EE731-4A85-1466-9C81-C55BB768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1018" y="5568105"/>
            <a:ext cx="8402782" cy="6088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/>
                <a:cs typeface="Calibri"/>
              </a:rPr>
              <a:t>Примеры изображения из набора данных</a:t>
            </a:r>
          </a:p>
        </p:txBody>
      </p:sp>
      <p:pic>
        <p:nvPicPr>
          <p:cNvPr id="6" name="Рисунок 6" descr="Изображение выглядит как небо, на открытом воздухе, гора, склон холма&#10;&#10;Автоматически созданное описание">
            <a:extLst>
              <a:ext uri="{FF2B5EF4-FFF2-40B4-BE49-F238E27FC236}">
                <a16:creationId xmlns:a16="http://schemas.microsoft.com/office/drawing/2014/main" id="{4E539D13-5401-C28C-8150-FFEED763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42" y="1887176"/>
            <a:ext cx="4394200" cy="3304309"/>
          </a:xfrm>
          <a:prstGeom prst="rect">
            <a:avLst/>
          </a:prstGeom>
        </p:spPr>
      </p:pic>
      <p:pic>
        <p:nvPicPr>
          <p:cNvPr id="7" name="Рисунок 7" descr="Изображение выглядит как небо, на открытом воздухе, природа, грязь&#10;&#10;Автоматически созданное описание">
            <a:extLst>
              <a:ext uri="{FF2B5EF4-FFF2-40B4-BE49-F238E27FC236}">
                <a16:creationId xmlns:a16="http://schemas.microsoft.com/office/drawing/2014/main" id="{7DAECFD8-C01F-58B2-166F-9F562A8CA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127" y="1892300"/>
            <a:ext cx="4428835" cy="33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21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8FC718-C79A-6E24-2A3C-C8C5AC812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Times New Roman"/>
              </a:rPr>
              <a:t>Подготовка набора данных для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3E33E-66E2-FB01-E6A7-E6BB6365A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Calibri"/>
              </a:rPr>
              <a:t>Аугментация данных: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800" dirty="0">
                <a:latin typeface="Times New Roman"/>
                <a:cs typeface="Calibri"/>
              </a:rPr>
              <a:t>Горизонтальные отражения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800" dirty="0">
                <a:latin typeface="Times New Roman"/>
                <a:cs typeface="Calibri"/>
              </a:rPr>
              <a:t>Масштабирование со случайными поворотами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800" dirty="0">
                <a:latin typeface="Times New Roman"/>
                <a:cs typeface="Calibri"/>
              </a:rPr>
              <a:t>Изменение цветового фона и насыщенности</a:t>
            </a:r>
          </a:p>
        </p:txBody>
      </p:sp>
    </p:spTree>
    <p:extLst>
      <p:ext uri="{BB962C8B-B14F-4D97-AF65-F5344CB8AC3E}">
        <p14:creationId xmlns:p14="http://schemas.microsoft.com/office/powerpoint/2010/main" val="383559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9DF9A-3EDC-D643-5918-8D13B1C5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Обучение нейронных сетей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40B4AF-0C57-8823-8ECD-DFE7E1E7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Calibri"/>
              </a:rPr>
              <a:t>Модели: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800" err="1">
                <a:latin typeface="Times New Roman"/>
                <a:cs typeface="Calibri"/>
              </a:rPr>
              <a:t>FasterRCNN</a:t>
            </a:r>
            <a:r>
              <a:rPr lang="ru-RU" sz="2800" dirty="0">
                <a:latin typeface="Times New Roman"/>
                <a:cs typeface="Calibri"/>
              </a:rPr>
              <a:t> с сетью ResNet50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800" err="1">
                <a:latin typeface="Times New Roman"/>
                <a:cs typeface="Calibri"/>
              </a:rPr>
              <a:t>FasterRCNN</a:t>
            </a:r>
            <a:r>
              <a:rPr lang="ru-RU" sz="2800" dirty="0">
                <a:latin typeface="Times New Roman"/>
                <a:cs typeface="Calibri"/>
              </a:rPr>
              <a:t> с сетью MobileNetV3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ru-RU" sz="2800" err="1">
                <a:latin typeface="Times New Roman"/>
                <a:cs typeface="Calibri"/>
              </a:rPr>
              <a:t>RetinaNet</a:t>
            </a:r>
            <a:r>
              <a:rPr lang="ru-RU" sz="2800" dirty="0">
                <a:latin typeface="Times New Roman"/>
                <a:cs typeface="Calibri"/>
              </a:rPr>
              <a:t> с сетью ResNet50</a:t>
            </a:r>
          </a:p>
        </p:txBody>
      </p:sp>
    </p:spTree>
    <p:extLst>
      <p:ext uri="{BB962C8B-B14F-4D97-AF65-F5344CB8AC3E}">
        <p14:creationId xmlns:p14="http://schemas.microsoft.com/office/powerpoint/2010/main" val="244725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9DF9A-3EDC-D643-5918-8D13B1C5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Обучение нейронных сетей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40B4AF-0C57-8823-8ECD-DFE7E1E7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844" y="5625979"/>
            <a:ext cx="3659502" cy="550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/>
                <a:cs typeface="Calibri"/>
              </a:rPr>
              <a:t>Модель </a:t>
            </a:r>
            <a:r>
              <a:rPr lang="ru-RU" err="1">
                <a:latin typeface="Times New Roman"/>
                <a:cs typeface="Calibri"/>
              </a:rPr>
              <a:t>FasterRCNN</a:t>
            </a:r>
            <a:endParaRPr lang="ru-RU">
              <a:latin typeface="Times New Roman"/>
              <a:cs typeface="Calibri"/>
            </a:endParaRPr>
          </a:p>
        </p:txBody>
      </p:sp>
      <p:pic>
        <p:nvPicPr>
          <p:cNvPr id="4" name="Рисунок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833A1BD-362D-FF76-AABA-41940E8B0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145" y="1439439"/>
            <a:ext cx="3863109" cy="404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9DF9A-3EDC-D643-5918-8D13B1C5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Обучение нейронных сетей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40B4AF-0C57-8823-8ECD-DFE7E1E7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844" y="5625979"/>
            <a:ext cx="3659502" cy="5509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/>
                <a:cs typeface="Calibri"/>
              </a:rPr>
              <a:t>Модель </a:t>
            </a:r>
            <a:r>
              <a:rPr lang="ru-RU" err="1">
                <a:latin typeface="Times New Roman"/>
                <a:cs typeface="Calibri"/>
              </a:rPr>
              <a:t>RetinaNet</a:t>
            </a:r>
            <a:endParaRPr lang="ru-RU">
              <a:latin typeface="Times New Roman"/>
              <a:cs typeface="Calibri"/>
            </a:endParaRPr>
          </a:p>
        </p:txBody>
      </p:sp>
      <p:pic>
        <p:nvPicPr>
          <p:cNvPr id="5" name="Рисунок 5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E79D8FC-FCAF-68EA-09C1-F35873DE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45" y="2247103"/>
            <a:ext cx="9335654" cy="236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1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9DF9A-3EDC-D643-5918-8D13B1C5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Обучение нейронных сетей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40B4AF-0C57-8823-8ECD-DFE7E1E7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Calibri"/>
              </a:rPr>
              <a:t>В качестве оптимизатора использовался SGD (</a:t>
            </a:r>
            <a:r>
              <a:rPr lang="ru-RU" err="1">
                <a:latin typeface="Times New Roman"/>
                <a:cs typeface="Arial"/>
              </a:rPr>
              <a:t>Stochastic</a:t>
            </a:r>
            <a:r>
              <a:rPr lang="ru-RU" dirty="0">
                <a:latin typeface="Times New Roman"/>
                <a:cs typeface="Arial"/>
              </a:rPr>
              <a:t> </a:t>
            </a:r>
            <a:r>
              <a:rPr lang="ru-RU" err="1">
                <a:latin typeface="Times New Roman"/>
                <a:cs typeface="Arial"/>
              </a:rPr>
              <a:t>gradient</a:t>
            </a:r>
            <a:r>
              <a:rPr lang="ru-RU" dirty="0">
                <a:latin typeface="Times New Roman"/>
                <a:cs typeface="Arial"/>
              </a:rPr>
              <a:t> </a:t>
            </a:r>
            <a:r>
              <a:rPr lang="ru-RU" err="1">
                <a:latin typeface="Times New Roman"/>
                <a:cs typeface="Arial"/>
              </a:rPr>
              <a:t>descent</a:t>
            </a:r>
            <a:r>
              <a:rPr lang="ru-RU" dirty="0">
                <a:latin typeface="Times New Roman"/>
                <a:cs typeface="Calibri"/>
              </a:rPr>
              <a:t>) с параметрами </a:t>
            </a:r>
            <a:r>
              <a:rPr lang="ru-RU" err="1">
                <a:latin typeface="Times New Roman"/>
                <a:cs typeface="Calibri"/>
              </a:rPr>
              <a:t>learning_rate</a:t>
            </a:r>
            <a:r>
              <a:rPr lang="ru-RU" dirty="0">
                <a:latin typeface="Times New Roman"/>
                <a:cs typeface="Calibri"/>
              </a:rPr>
              <a:t>=0.003, </a:t>
            </a:r>
            <a:r>
              <a:rPr lang="ru-RU" err="1">
                <a:latin typeface="Times New Roman"/>
                <a:cs typeface="Calibri"/>
              </a:rPr>
              <a:t>momentum</a:t>
            </a:r>
            <a:r>
              <a:rPr lang="ru-RU" dirty="0">
                <a:latin typeface="Times New Roman"/>
                <a:cs typeface="Calibri"/>
              </a:rPr>
              <a:t>=0.9, </a:t>
            </a:r>
            <a:r>
              <a:rPr lang="ru-RU" err="1">
                <a:latin typeface="Times New Roman"/>
                <a:cs typeface="Calibri"/>
              </a:rPr>
              <a:t>weight</a:t>
            </a:r>
            <a:r>
              <a:rPr lang="ru-RU" err="1">
                <a:latin typeface="Times New Roman"/>
                <a:ea typeface="+mn-lt"/>
                <a:cs typeface="+mn-lt"/>
              </a:rPr>
              <a:t>_decay</a:t>
            </a:r>
            <a:r>
              <a:rPr lang="ru-RU" dirty="0">
                <a:latin typeface="Times New Roman"/>
                <a:ea typeface="+mn-lt"/>
                <a:cs typeface="+mn-lt"/>
              </a:rPr>
              <a:t>=0.0005</a:t>
            </a:r>
          </a:p>
          <a:p>
            <a:r>
              <a:rPr lang="ru-RU" dirty="0">
                <a:latin typeface="Times New Roman"/>
                <a:cs typeface="Calibri"/>
              </a:rPr>
              <a:t>Скорость обучения регулировалась с помощью расписания </a:t>
            </a:r>
            <a:r>
              <a:rPr lang="ru-RU" dirty="0" err="1">
                <a:latin typeface="Times New Roman"/>
                <a:ea typeface="+mn-lt"/>
                <a:cs typeface="+mn-lt"/>
              </a:rPr>
              <a:t>ReduceLROnPlateau</a:t>
            </a:r>
            <a:r>
              <a:rPr lang="ru-RU" dirty="0">
                <a:latin typeface="Times New Roman"/>
                <a:ea typeface="+mn-lt"/>
                <a:cs typeface="+mn-lt"/>
              </a:rPr>
              <a:t> с параметрами </a:t>
            </a:r>
            <a:r>
              <a:rPr lang="ru-RU" dirty="0" err="1">
                <a:latin typeface="Times New Roman"/>
                <a:ea typeface="+mn-lt"/>
                <a:cs typeface="+mn-lt"/>
              </a:rPr>
              <a:t>factor</a:t>
            </a:r>
            <a:r>
              <a:rPr lang="ru-RU" dirty="0">
                <a:latin typeface="Times New Roman"/>
                <a:ea typeface="+mn-lt"/>
                <a:cs typeface="+mn-lt"/>
              </a:rPr>
              <a:t>=0.5, </a:t>
            </a:r>
            <a:r>
              <a:rPr lang="ru-RU" dirty="0" err="1">
                <a:latin typeface="Times New Roman"/>
                <a:ea typeface="+mn-lt"/>
                <a:cs typeface="+mn-lt"/>
              </a:rPr>
              <a:t>patience</a:t>
            </a:r>
            <a:r>
              <a:rPr lang="ru-RU" dirty="0">
                <a:latin typeface="Times New Roman"/>
                <a:ea typeface="+mn-lt"/>
                <a:cs typeface="+mn-lt"/>
              </a:rPr>
              <a:t>=2</a:t>
            </a:r>
          </a:p>
          <a:p>
            <a:r>
              <a:rPr lang="ru-RU" dirty="0">
                <a:latin typeface="Times New Roman"/>
                <a:cs typeface="Calibri"/>
              </a:rPr>
              <a:t>Каждая сеть обучалась 50 эпох, при этом сохранялась лучшая модель по метрике </a:t>
            </a:r>
            <a:r>
              <a:rPr lang="ru-RU" dirty="0" err="1">
                <a:latin typeface="Times New Roman"/>
                <a:cs typeface="Calibri"/>
              </a:rPr>
              <a:t>IoU</a:t>
            </a:r>
            <a:r>
              <a:rPr lang="ru-RU" dirty="0">
                <a:latin typeface="Times New Roman"/>
                <a:cs typeface="Calibri"/>
              </a:rPr>
              <a:t> на валидации</a:t>
            </a:r>
          </a:p>
        </p:txBody>
      </p:sp>
    </p:spTree>
    <p:extLst>
      <p:ext uri="{BB962C8B-B14F-4D97-AF65-F5344CB8AC3E}">
        <p14:creationId xmlns:p14="http://schemas.microsoft.com/office/powerpoint/2010/main" val="316040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9DF9A-3EDC-D643-5918-8D13B1C5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Обучение нейронных сетей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40B4AF-0C57-8823-8ECD-DFE7E1E71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Calibri"/>
              </a:rPr>
              <a:t>В качестве метрики для оценки качества использовалась </a:t>
            </a:r>
            <a:r>
              <a:rPr lang="ru-RU" err="1">
                <a:latin typeface="Times New Roman"/>
                <a:cs typeface="Calibri"/>
              </a:rPr>
              <a:t>IoU</a:t>
            </a:r>
            <a:r>
              <a:rPr lang="ru-RU" dirty="0">
                <a:latin typeface="Times New Roman"/>
                <a:cs typeface="Calibri"/>
              </a:rPr>
              <a:t> (</a:t>
            </a:r>
            <a:r>
              <a:rPr lang="ru-RU" err="1">
                <a:latin typeface="Times New Roman"/>
                <a:cs typeface="Calibri"/>
              </a:rPr>
              <a:t>Intersection</a:t>
            </a:r>
            <a:r>
              <a:rPr lang="ru-RU" dirty="0">
                <a:latin typeface="Times New Roman"/>
                <a:cs typeface="Calibri"/>
              </a:rPr>
              <a:t> </a:t>
            </a:r>
            <a:r>
              <a:rPr lang="ru-RU" err="1">
                <a:latin typeface="Times New Roman"/>
                <a:cs typeface="Calibri"/>
              </a:rPr>
              <a:t>over</a:t>
            </a:r>
            <a:r>
              <a:rPr lang="ru-RU" dirty="0">
                <a:latin typeface="Times New Roman"/>
                <a:cs typeface="Calibri"/>
              </a:rPr>
              <a:t> Union)</a:t>
            </a:r>
            <a:endParaRPr lang="ru-RU">
              <a:latin typeface="Times New Roman"/>
              <a:cs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E061D00-889F-D74E-0AC1-33F0233DC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053" y="2872425"/>
            <a:ext cx="5029199" cy="37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24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9DF9A-3EDC-D643-5918-8D13B1C5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Обучение нейронных сетей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40B4AF-0C57-8823-8ECD-DFE7E1E7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45" y="1479261"/>
            <a:ext cx="10515600" cy="645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Calibri"/>
              </a:rPr>
              <a:t>Функция ошибки в </a:t>
            </a:r>
            <a:r>
              <a:rPr lang="ru-RU" err="1">
                <a:latin typeface="Times New Roman"/>
                <a:cs typeface="Calibri"/>
              </a:rPr>
              <a:t>FasterRCNN</a:t>
            </a:r>
            <a:r>
              <a:rPr lang="ru-RU">
                <a:latin typeface="Times New Roman"/>
                <a:cs typeface="Calibri"/>
              </a:rPr>
              <a:t>:</a:t>
            </a:r>
            <a:endParaRPr lang="ru-RU" dirty="0">
              <a:latin typeface="Times New Roman"/>
              <a:cs typeface="Calibri"/>
            </a:endParaRPr>
          </a:p>
          <a:p>
            <a:endParaRPr lang="ru-RU" dirty="0">
              <a:latin typeface="Times New Roman"/>
              <a:cs typeface="Calibri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876FA9F-582F-4789-1CD4-E0AEC530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975688"/>
            <a:ext cx="8319655" cy="97853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, письмо&#10;&#10;Автоматически созданное описание">
            <a:extLst>
              <a:ext uri="{FF2B5EF4-FFF2-40B4-BE49-F238E27FC236}">
                <a16:creationId xmlns:a16="http://schemas.microsoft.com/office/drawing/2014/main" id="{F6F7E900-5A2E-F994-BFD0-9DFD61C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54" y="3327320"/>
            <a:ext cx="3355109" cy="1265542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09199B52-5EFE-1A5E-D164-B271BB2F5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68" y="4634923"/>
            <a:ext cx="3303154" cy="497609"/>
          </a:xfrm>
          <a:prstGeom prst="rect">
            <a:avLst/>
          </a:prstGeom>
        </p:spPr>
      </p:pic>
      <p:pic>
        <p:nvPicPr>
          <p:cNvPr id="8" name="Рисунок 8" descr="Изображение выглядит как диаграмма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DB9A3309-D456-2605-2BE2-371C54758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855" y="5326475"/>
            <a:ext cx="3874654" cy="938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928DF-636C-291E-72AB-AFDE50B6AA75}"/>
              </a:ext>
            </a:extLst>
          </p:cNvPr>
          <p:cNvSpPr txBox="1"/>
          <p:nvPr/>
        </p:nvSpPr>
        <p:spPr>
          <a:xfrm>
            <a:off x="900545" y="2863273"/>
            <a:ext cx="12353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dirty="0">
                <a:latin typeface="Times New Roman"/>
                <a:cs typeface="Calibri"/>
              </a:rPr>
              <a:t>где:</a:t>
            </a:r>
            <a:endParaRPr lang="ru-RU" sz="240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06882-EF09-02F5-CAA3-B9F6AF9D7875}"/>
              </a:ext>
            </a:extLst>
          </p:cNvPr>
          <p:cNvSpPr txBox="1"/>
          <p:nvPr/>
        </p:nvSpPr>
        <p:spPr>
          <a:xfrm>
            <a:off x="5080000" y="5322454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400" dirty="0">
                <a:latin typeface="Times New Roman"/>
                <a:cs typeface="Calibri"/>
              </a:rPr>
              <a:t>-</a:t>
            </a:r>
          </a:p>
        </p:txBody>
      </p:sp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112429E8-5F3D-031C-6DD1-6347625CA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647" y="5553797"/>
            <a:ext cx="679161" cy="48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51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9DF9A-3EDC-D643-5918-8D13B1C5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Обучение нейронных сетей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40B4AF-0C57-8823-8ECD-DFE7E1E7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745" y="1479261"/>
            <a:ext cx="10515600" cy="645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Calibri"/>
              </a:rPr>
              <a:t>Функция ошибки в </a:t>
            </a:r>
            <a:r>
              <a:rPr lang="ru-RU" dirty="0" err="1">
                <a:latin typeface="Times New Roman"/>
                <a:cs typeface="Calibri"/>
              </a:rPr>
              <a:t>RetinaNet</a:t>
            </a:r>
            <a:r>
              <a:rPr lang="ru-RU" dirty="0">
                <a:latin typeface="Times New Roman"/>
                <a:cs typeface="Calibri"/>
              </a:rPr>
              <a:t>:</a:t>
            </a:r>
          </a:p>
          <a:p>
            <a:endParaRPr lang="ru-RU" dirty="0">
              <a:latin typeface="Times New Roman"/>
              <a:cs typeface="Calibri"/>
            </a:endParaRPr>
          </a:p>
        </p:txBody>
      </p:sp>
      <p:pic>
        <p:nvPicPr>
          <p:cNvPr id="8" name="Рисунок 8" descr="Изображение выглядит как диаграмма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DB9A3309-D456-2605-2BE2-371C5475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82" y="4425930"/>
            <a:ext cx="3874654" cy="938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5928DF-636C-291E-72AB-AFDE50B6AA75}"/>
              </a:ext>
            </a:extLst>
          </p:cNvPr>
          <p:cNvSpPr txBox="1"/>
          <p:nvPr/>
        </p:nvSpPr>
        <p:spPr>
          <a:xfrm>
            <a:off x="900545" y="2863273"/>
            <a:ext cx="12353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400" dirty="0">
                <a:latin typeface="Times New Roman"/>
                <a:cs typeface="Calibri"/>
              </a:rPr>
              <a:t>где:</a:t>
            </a:r>
            <a:endParaRPr lang="ru-RU" sz="2400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06882-EF09-02F5-CAA3-B9F6AF9D7875}"/>
              </a:ext>
            </a:extLst>
          </p:cNvPr>
          <p:cNvSpPr txBox="1"/>
          <p:nvPr/>
        </p:nvSpPr>
        <p:spPr>
          <a:xfrm>
            <a:off x="4987636" y="446809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400" dirty="0">
                <a:latin typeface="Times New Roman"/>
                <a:cs typeface="Calibri"/>
              </a:rPr>
              <a:t>-</a:t>
            </a:r>
          </a:p>
        </p:txBody>
      </p:sp>
      <p:pic>
        <p:nvPicPr>
          <p:cNvPr id="12" name="Рисунок 12">
            <a:extLst>
              <a:ext uri="{FF2B5EF4-FFF2-40B4-BE49-F238E27FC236}">
                <a16:creationId xmlns:a16="http://schemas.microsoft.com/office/drawing/2014/main" id="{19CDC85F-D137-52CC-BA51-04F1B29F5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663" y="1997797"/>
            <a:ext cx="3357129" cy="587952"/>
          </a:xfrm>
          <a:prstGeom prst="rect">
            <a:avLst/>
          </a:prstGeom>
        </p:spPr>
      </p:pic>
      <p:pic>
        <p:nvPicPr>
          <p:cNvPr id="13" name="Рисунок 13">
            <a:extLst>
              <a:ext uri="{FF2B5EF4-FFF2-40B4-BE49-F238E27FC236}">
                <a16:creationId xmlns:a16="http://schemas.microsoft.com/office/drawing/2014/main" id="{AC741262-B255-6FD2-D1B4-5E61C585B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2" y="3596348"/>
            <a:ext cx="5698836" cy="635121"/>
          </a:xfrm>
          <a:prstGeom prst="rect">
            <a:avLst/>
          </a:prstGeom>
        </p:spPr>
      </p:pic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C010F91B-E71E-B4B2-E3E0-6547E9FFE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325" y="4672301"/>
            <a:ext cx="936625" cy="46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4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92357E-C105-AF28-0665-EBB4F1ADA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Calibri Light"/>
              </a:rPr>
              <a:t>Описание проблемы</a:t>
            </a:r>
            <a:endParaRPr lang="ru-RU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F86DDE-AA11-8585-359C-B130022A5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Times New Roman"/>
              </a:rPr>
              <a:t>Леса занимают 29% земли и значительно влияют на формирование климата Земли</a:t>
            </a:r>
          </a:p>
          <a:p>
            <a:r>
              <a:rPr lang="ru-RU" dirty="0">
                <a:latin typeface="Times New Roman"/>
                <a:cs typeface="Times New Roman"/>
              </a:rPr>
              <a:t>Лесные пожары имеют долгосрочные разрушительные последствия для экосистем</a:t>
            </a:r>
          </a:p>
          <a:p>
            <a:r>
              <a:rPr lang="ru-RU" dirty="0">
                <a:latin typeface="Times New Roman"/>
                <a:cs typeface="Times New Roman"/>
              </a:rPr>
              <a:t>Точное и своевременное обнаружение лесных пожаров предотвращает такие последствия</a:t>
            </a:r>
          </a:p>
          <a:p>
            <a:endParaRPr lang="ru-RU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61593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8E257A-83B5-5D0F-5198-B0C51142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Times New Roman"/>
              </a:rPr>
              <a:t>Результаты обучения нейронных сетей</a:t>
            </a:r>
            <a:endParaRPr lang="ru-RU" dirty="0">
              <a:cs typeface="Calibri Light" panose="020F0302020204030204"/>
            </a:endParaRP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7C5621F3-CB62-0187-EBD4-3DA0493A82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864475"/>
              </p:ext>
            </p:extLst>
          </p:nvPr>
        </p:nvGraphicFramePr>
        <p:xfrm>
          <a:off x="838200" y="1825625"/>
          <a:ext cx="10515597" cy="256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4879479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09758194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99484417"/>
                    </a:ext>
                  </a:extLst>
                </a:gridCol>
              </a:tblGrid>
              <a:tr h="36945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Times New Roman"/>
                        </a:rPr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err="1">
                          <a:latin typeface="Times New Roman"/>
                        </a:rPr>
                        <a:t>IoU</a:t>
                      </a:r>
                      <a:r>
                        <a:rPr lang="ru-RU" sz="2400" dirty="0">
                          <a:latin typeface="Times New Roman"/>
                        </a:rPr>
                        <a:t> на тестовых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ru-RU" sz="2400" dirty="0">
                          <a:latin typeface="Times New Roman"/>
                        </a:rPr>
                        <a:t>Количество параметров (</a:t>
                      </a:r>
                      <a:r>
                        <a:rPr lang="ru-RU" sz="2400" dirty="0" err="1">
                          <a:latin typeface="Times New Roman"/>
                        </a:rPr>
                        <a:t>Millions</a:t>
                      </a:r>
                      <a:r>
                        <a:rPr lang="ru-RU" sz="2400" dirty="0">
                          <a:latin typeface="Times New Roman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412020"/>
                  </a:ext>
                </a:extLst>
              </a:tr>
              <a:tr h="369454">
                <a:tc>
                  <a:txBody>
                    <a:bodyPr/>
                    <a:lstStyle/>
                    <a:p>
                      <a:r>
                        <a:rPr lang="ru-RU" sz="2400" err="1">
                          <a:latin typeface="Times New Roman"/>
                        </a:rPr>
                        <a:t>FasterRCNN</a:t>
                      </a:r>
                      <a:r>
                        <a:rPr lang="ru-RU" sz="2400" dirty="0">
                          <a:latin typeface="Times New Roman"/>
                        </a:rPr>
                        <a:t> 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/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400" dirty="0">
                          <a:latin typeface="Times New Roman"/>
                        </a:rPr>
                        <a:t>41.3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364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2400" err="1">
                          <a:latin typeface="Times New Roman"/>
                        </a:rPr>
                        <a:t>FasterRCNN</a:t>
                      </a:r>
                      <a:r>
                        <a:rPr lang="ru-RU" sz="2400" dirty="0">
                          <a:latin typeface="Times New Roman"/>
                        </a:rPr>
                        <a:t> MobileNetV3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/>
                        </a:rPr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400" dirty="0">
                          <a:latin typeface="Times New Roman"/>
                        </a:rPr>
                        <a:t>18.9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84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400" u="none" strike="noStrike" noProof="0" err="1">
                          <a:latin typeface="Times New Roman"/>
                        </a:rPr>
                        <a:t>RetinaNet</a:t>
                      </a:r>
                      <a:r>
                        <a:rPr lang="ru-RU" sz="2400" u="none" strike="noStrike" noProof="0" dirty="0">
                          <a:latin typeface="Times New Roman"/>
                        </a:rPr>
                        <a:t> ResNet50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400" dirty="0">
                          <a:latin typeface="Times New Roman"/>
                        </a:rPr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400" dirty="0">
                          <a:latin typeface="Times New Roman"/>
                        </a:rPr>
                        <a:t>36.4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07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668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A5E1AD-252D-0D79-BC46-96851217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 panose="020F0302020204030204"/>
              </a:rPr>
              <a:t>Постобработка предсказаний</a:t>
            </a:r>
            <a:endParaRPr lang="ru-RU" dirty="0">
              <a:cs typeface="Calibri Light" panose="020F03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7D412A-E6A3-1D87-56EF-055D18E8E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Calibri"/>
              </a:rPr>
              <a:t>После предсказания пересекающиеся ограничивающие рамки убираются с помощью алгоритма Non-</a:t>
            </a:r>
            <a:r>
              <a:rPr lang="ru-RU" dirty="0" err="1">
                <a:latin typeface="Times New Roman"/>
                <a:cs typeface="Calibri"/>
              </a:rPr>
              <a:t>maximum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suppression</a:t>
            </a:r>
            <a:r>
              <a:rPr lang="ru-RU" dirty="0">
                <a:latin typeface="Times New Roman"/>
                <a:cs typeface="Calibri"/>
              </a:rPr>
              <a:t> (</a:t>
            </a:r>
            <a:r>
              <a:rPr lang="ru-RU" dirty="0" err="1">
                <a:latin typeface="Times New Roman"/>
                <a:cs typeface="Calibri"/>
              </a:rPr>
              <a:t>iou_threshold</a:t>
            </a:r>
            <a:r>
              <a:rPr lang="ru-RU" dirty="0">
                <a:latin typeface="Times New Roman"/>
                <a:cs typeface="Calibri"/>
              </a:rPr>
              <a:t>=0.1)</a:t>
            </a:r>
          </a:p>
          <a:p>
            <a:r>
              <a:rPr lang="ru-RU" dirty="0">
                <a:latin typeface="Times New Roman"/>
                <a:cs typeface="Calibri"/>
              </a:rPr>
              <a:t>Рамки с вероятностью меньше, чем </a:t>
            </a:r>
            <a:r>
              <a:rPr lang="ru-RU" dirty="0" err="1">
                <a:latin typeface="Times New Roman"/>
                <a:cs typeface="Calibri"/>
              </a:rPr>
              <a:t>prob_threshold</a:t>
            </a:r>
            <a:r>
              <a:rPr lang="ru-RU" dirty="0">
                <a:latin typeface="Times New Roman"/>
                <a:cs typeface="Calibri"/>
              </a:rPr>
              <a:t>=0.5, отсекаются</a:t>
            </a:r>
          </a:p>
        </p:txBody>
      </p:sp>
    </p:spTree>
    <p:extLst>
      <p:ext uri="{BB962C8B-B14F-4D97-AF65-F5344CB8AC3E}">
        <p14:creationId xmlns:p14="http://schemas.microsoft.com/office/powerpoint/2010/main" val="1680733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31289-760E-3BAC-6A04-ED304907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Интерфейс приложения</a:t>
            </a:r>
            <a:endParaRPr lang="ru-RU" dirty="0">
              <a:latin typeface="Times New Roman"/>
              <a:cs typeface="Times New Roman"/>
            </a:endParaRPr>
          </a:p>
        </p:txBody>
      </p:sp>
      <p:pic>
        <p:nvPicPr>
          <p:cNvPr id="7" name="Рисунок 7" descr="Изображение выглядит как текст, снимок экрана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4C8B12AB-9451-57A4-C71F-5F2DA5C84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5945" y="1420377"/>
            <a:ext cx="5260108" cy="5264154"/>
          </a:xfrm>
        </p:spPr>
      </p:pic>
    </p:spTree>
    <p:extLst>
      <p:ext uri="{BB962C8B-B14F-4D97-AF65-F5344CB8AC3E}">
        <p14:creationId xmlns:p14="http://schemas.microsoft.com/office/powerpoint/2010/main" val="3994545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2D433-887F-036A-B8C0-17888606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Результат работы</a:t>
            </a:r>
            <a:endParaRPr lang="ru-RU" dirty="0">
              <a:latin typeface="Times New Roman"/>
              <a:cs typeface="Times New Roman"/>
            </a:endParaRPr>
          </a:p>
        </p:txBody>
      </p:sp>
      <p:pic>
        <p:nvPicPr>
          <p:cNvPr id="6" name="Рисунок 6" descr="Изображение выглядит как небо, гора, на открытом воздухе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41C6A964-E743-B014-3EE7-C43EB469C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704" y="2196296"/>
            <a:ext cx="3823503" cy="2552217"/>
          </a:xfrm>
          <a:prstGeom prst="rect">
            <a:avLst/>
          </a:prstGeom>
        </p:spPr>
      </p:pic>
      <p:pic>
        <p:nvPicPr>
          <p:cNvPr id="7" name="Рисунок 7" descr="Изображение выглядит как небо, гора, на открытом воздухе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659D69E0-7572-4586-25B3-6A28281C2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49" y="2196296"/>
            <a:ext cx="3823503" cy="25522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5B9923-3BA1-831B-627B-6F48C5E076D7}"/>
              </a:ext>
            </a:extLst>
          </p:cNvPr>
          <p:cNvSpPr txBox="1"/>
          <p:nvPr/>
        </p:nvSpPr>
        <p:spPr>
          <a:xfrm>
            <a:off x="1003139" y="1639746"/>
            <a:ext cx="2449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err="1">
                <a:latin typeface="Times New Roman"/>
                <a:cs typeface="Calibri"/>
              </a:rPr>
              <a:t>FasterRCNN</a:t>
            </a:r>
            <a:r>
              <a:rPr lang="ru-RU" dirty="0">
                <a:latin typeface="Times New Roman"/>
                <a:cs typeface="Calibri"/>
              </a:rPr>
              <a:t> ResNet50</a:t>
            </a:r>
            <a:endParaRPr lang="ru-RU">
              <a:latin typeface="Times New Roman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DC354-A602-7E85-B5D0-15A7242B2A9E}"/>
              </a:ext>
            </a:extLst>
          </p:cNvPr>
          <p:cNvSpPr txBox="1"/>
          <p:nvPr/>
        </p:nvSpPr>
        <p:spPr>
          <a:xfrm>
            <a:off x="4871012" y="1639745"/>
            <a:ext cx="2758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Times New Roman"/>
                <a:cs typeface="Calibri"/>
              </a:rPr>
              <a:t>FasterRCNN</a:t>
            </a:r>
            <a:r>
              <a:rPr lang="ru-RU" dirty="0">
                <a:latin typeface="Times New Roman"/>
                <a:cs typeface="Calibri"/>
              </a:rPr>
              <a:t> MobileNetV3</a:t>
            </a:r>
            <a:endParaRPr lang="ru-RU" dirty="0">
              <a:latin typeface="Times New Roman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42918-3117-DBE9-CAFE-EDD769C6AA54}"/>
              </a:ext>
            </a:extLst>
          </p:cNvPr>
          <p:cNvSpPr txBox="1"/>
          <p:nvPr/>
        </p:nvSpPr>
        <p:spPr>
          <a:xfrm>
            <a:off x="8787114" y="1639746"/>
            <a:ext cx="2449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Times New Roman"/>
                <a:cs typeface="Calibri"/>
              </a:rPr>
              <a:t>RetinaNet</a:t>
            </a:r>
            <a:r>
              <a:rPr lang="ru-RU" dirty="0">
                <a:latin typeface="Times New Roman"/>
                <a:cs typeface="Calibri"/>
              </a:rPr>
              <a:t> ResNet50</a:t>
            </a:r>
            <a:endParaRPr lang="ru-RU" dirty="0">
              <a:latin typeface="Times New Roman"/>
              <a:cs typeface="calibri light"/>
            </a:endParaRPr>
          </a:p>
        </p:txBody>
      </p:sp>
      <p:pic>
        <p:nvPicPr>
          <p:cNvPr id="14" name="Рисунок 14" descr="Изображение выглядит как небо, на открытом воздухе, гора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C36EED03-E38B-8DCA-667A-E43908CF1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9491" y="2191327"/>
            <a:ext cx="3886200" cy="2556163"/>
          </a:xfrm>
        </p:spPr>
      </p:pic>
    </p:spTree>
    <p:extLst>
      <p:ext uri="{BB962C8B-B14F-4D97-AF65-F5344CB8AC3E}">
        <p14:creationId xmlns:p14="http://schemas.microsoft.com/office/powerpoint/2010/main" val="189886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2D433-887F-036A-B8C0-17888606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Результат работы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B9923-3BA1-831B-627B-6F48C5E076D7}"/>
              </a:ext>
            </a:extLst>
          </p:cNvPr>
          <p:cNvSpPr txBox="1"/>
          <p:nvPr/>
        </p:nvSpPr>
        <p:spPr>
          <a:xfrm>
            <a:off x="1003139" y="1639746"/>
            <a:ext cx="2449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err="1">
                <a:latin typeface="Times New Roman"/>
                <a:cs typeface="Calibri"/>
              </a:rPr>
              <a:t>FasterRCNN</a:t>
            </a:r>
            <a:r>
              <a:rPr lang="ru-RU" dirty="0">
                <a:latin typeface="Times New Roman"/>
                <a:cs typeface="Calibri"/>
              </a:rPr>
              <a:t> ResNet50</a:t>
            </a:r>
            <a:endParaRPr lang="ru-RU">
              <a:latin typeface="Times New Roman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DC354-A602-7E85-B5D0-15A7242B2A9E}"/>
              </a:ext>
            </a:extLst>
          </p:cNvPr>
          <p:cNvSpPr txBox="1"/>
          <p:nvPr/>
        </p:nvSpPr>
        <p:spPr>
          <a:xfrm>
            <a:off x="4871012" y="1639745"/>
            <a:ext cx="27586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Times New Roman"/>
                <a:cs typeface="Calibri"/>
              </a:rPr>
              <a:t>FasterRCNN</a:t>
            </a:r>
            <a:r>
              <a:rPr lang="ru-RU" dirty="0">
                <a:latin typeface="Times New Roman"/>
                <a:cs typeface="Calibri"/>
              </a:rPr>
              <a:t> MobileNetV3</a:t>
            </a:r>
            <a:endParaRPr lang="ru-RU" dirty="0">
              <a:latin typeface="Times New Roman"/>
              <a:cs typeface="calibri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42918-3117-DBE9-CAFE-EDD769C6AA54}"/>
              </a:ext>
            </a:extLst>
          </p:cNvPr>
          <p:cNvSpPr txBox="1"/>
          <p:nvPr/>
        </p:nvSpPr>
        <p:spPr>
          <a:xfrm>
            <a:off x="8787114" y="1639746"/>
            <a:ext cx="2449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Times New Roman"/>
                <a:cs typeface="Calibri"/>
              </a:rPr>
              <a:t>RetinaNet</a:t>
            </a:r>
            <a:r>
              <a:rPr lang="ru-RU" dirty="0">
                <a:latin typeface="Times New Roman"/>
                <a:cs typeface="Calibri"/>
              </a:rPr>
              <a:t> ResNet50</a:t>
            </a:r>
            <a:endParaRPr lang="ru-RU" dirty="0">
              <a:latin typeface="Times New Roman"/>
              <a:cs typeface="calibri light"/>
            </a:endParaRPr>
          </a:p>
        </p:txBody>
      </p:sp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AC0CFAEA-054A-8701-AF12-C7FBE797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77" y="2234878"/>
            <a:ext cx="3765629" cy="2503989"/>
          </a:xfrm>
          <a:prstGeom prst="rect">
            <a:avLst/>
          </a:prstGeom>
        </p:spPr>
      </p:pic>
      <p:pic>
        <p:nvPicPr>
          <p:cNvPr id="12" name="Рисунок 12">
            <a:extLst>
              <a:ext uri="{FF2B5EF4-FFF2-40B4-BE49-F238E27FC236}">
                <a16:creationId xmlns:a16="http://schemas.microsoft.com/office/drawing/2014/main" id="{3F2032F3-9216-CBD5-86A3-E8F8D5937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49" y="2234878"/>
            <a:ext cx="3765629" cy="2503989"/>
          </a:xfrm>
          <a:prstGeom prst="rect">
            <a:avLst/>
          </a:prstGeom>
        </p:spPr>
      </p:pic>
      <p:pic>
        <p:nvPicPr>
          <p:cNvPr id="13" name="Рисунок 13">
            <a:extLst>
              <a:ext uri="{FF2B5EF4-FFF2-40B4-BE49-F238E27FC236}">
                <a16:creationId xmlns:a16="http://schemas.microsoft.com/office/drawing/2014/main" id="{8E96FF57-7CBC-A11C-5CA3-25CDA0E4C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122" y="2234879"/>
            <a:ext cx="3736692" cy="250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0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6B27B-7391-3E63-4535-9EE18E8B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Заключение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6AC27C-A09C-03F8-C9C4-9624077D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ru-RU" dirty="0">
                <a:latin typeface="Times New Roman"/>
                <a:cs typeface="Calibri"/>
              </a:rPr>
              <a:t>В результате выполнения работы были выполнены все поставленные задачи:</a:t>
            </a:r>
            <a:endParaRPr lang="ru-RU"/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Times New Roman"/>
              </a:rPr>
              <a:t>Были исследованы существующие подходы к обнаружению лесных пожаров</a:t>
            </a:r>
            <a:endParaRPr lang="en-US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Times New Roman"/>
              </a:rPr>
              <a:t>Были изучены методы для задачи обнаружения объектов, основанных на глубоких </a:t>
            </a:r>
            <a:r>
              <a:rPr lang="ru-RU" dirty="0" err="1">
                <a:latin typeface="Times New Roman"/>
                <a:cs typeface="Times New Roman"/>
              </a:rPr>
              <a:t>сверточных</a:t>
            </a:r>
            <a:r>
              <a:rPr lang="ru-RU" dirty="0">
                <a:latin typeface="Times New Roman"/>
                <a:cs typeface="Times New Roman"/>
              </a:rPr>
              <a:t> нейронных сетях</a:t>
            </a:r>
            <a:endParaRPr lang="en-US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Times New Roman"/>
              </a:rPr>
              <a:t>Был найден и подготовлен набор данных для обучения </a:t>
            </a:r>
            <a:r>
              <a:rPr lang="ru-RU" err="1">
                <a:latin typeface="Times New Roman"/>
                <a:cs typeface="Times New Roman"/>
              </a:rPr>
              <a:t>сверточных</a:t>
            </a:r>
            <a:r>
              <a:rPr lang="ru-RU" dirty="0">
                <a:latin typeface="Times New Roman"/>
                <a:cs typeface="Times New Roman"/>
              </a:rPr>
              <a:t> нейронных сетей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Times New Roman"/>
              </a:rPr>
              <a:t>Была разработана системы для обнаружения лесных пожаров с применением обученных моделей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B0604020202020204" pitchFamily="34" charset="0"/>
              <a:buChar char="o"/>
            </a:pPr>
            <a:r>
              <a:rPr lang="ru-RU" dirty="0">
                <a:latin typeface="Times New Roman"/>
                <a:cs typeface="Times New Roman"/>
              </a:rPr>
              <a:t>Было проведено тестирование реализованной системы на видеоданных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ru-RU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Font typeface="Courier New" panose="020B0604020202020204" pitchFamily="34" charset="0"/>
              <a:buChar char="o"/>
            </a:pPr>
            <a:endParaRPr lang="ru-RU" dirty="0">
              <a:latin typeface="Times New Roman"/>
              <a:cs typeface="Times New Roman"/>
            </a:endParaRPr>
          </a:p>
          <a:p>
            <a:pPr lvl="1"/>
            <a:endParaRPr lang="ru-RU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16028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1C326-0DA9-267E-B5A3-0EF27F3C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5504"/>
            <a:ext cx="10515600" cy="292672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212529"/>
                </a:solidFill>
                <a:latin typeface="Times New Roman"/>
                <a:cs typeface="Times New Roman"/>
              </a:rPr>
              <a:t>Машинное обучение в задачах автоматической обработки видеоданных. Распознавание лесных пожаров</a:t>
            </a:r>
          </a:p>
          <a:p>
            <a:endParaRPr lang="ru-RU" dirty="0"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173963-E6E1-4A07-CE7E-3E03013E3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4687"/>
            <a:ext cx="10515600" cy="13322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latin typeface="Times New Roman"/>
                <a:cs typeface="Calibri"/>
              </a:rPr>
              <a:t>Ветров Константин Александрович</a:t>
            </a:r>
          </a:p>
          <a:p>
            <a:pPr marL="0" indent="0">
              <a:buNone/>
            </a:pPr>
            <a:r>
              <a:rPr lang="ru-RU" dirty="0">
                <a:latin typeface="Times New Roman"/>
                <a:cs typeface="Calibri"/>
              </a:rPr>
              <a:t>E-mail – phluoro@gmail.com</a:t>
            </a:r>
          </a:p>
        </p:txBody>
      </p:sp>
    </p:spTree>
    <p:extLst>
      <p:ext uri="{BB962C8B-B14F-4D97-AF65-F5344CB8AC3E}">
        <p14:creationId xmlns:p14="http://schemas.microsoft.com/office/powerpoint/2010/main" val="248949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1AC464-D706-7D57-EAC2-A350F4795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Calibri Light"/>
              </a:rPr>
              <a:t>Существующие методы решения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647F50-F459-BA8D-5C50-AE7CF354D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latin typeface="Times New Roman"/>
                <a:cs typeface="Calibri"/>
              </a:rPr>
              <a:t>Обнаружение пожаров обычными людьми</a:t>
            </a:r>
          </a:p>
          <a:p>
            <a:r>
              <a:rPr lang="ru-RU" dirty="0">
                <a:latin typeface="Times New Roman"/>
                <a:cs typeface="Calibri"/>
              </a:rPr>
              <a:t>Обнаружение пожаров с воздуха</a:t>
            </a:r>
          </a:p>
          <a:p>
            <a:r>
              <a:rPr lang="ru-RU" dirty="0">
                <a:latin typeface="Times New Roman"/>
                <a:cs typeface="Calibri"/>
              </a:rPr>
              <a:t>Предсказание места возникновения пожаров на основе информации с датчиков</a:t>
            </a:r>
          </a:p>
          <a:p>
            <a:r>
              <a:rPr lang="ru-RU" dirty="0">
                <a:latin typeface="Times New Roman"/>
                <a:cs typeface="Calibri"/>
              </a:rPr>
              <a:t>Обнаружение пожаров с наблюдательных вышек</a:t>
            </a:r>
          </a:p>
        </p:txBody>
      </p:sp>
    </p:spTree>
    <p:extLst>
      <p:ext uri="{BB962C8B-B14F-4D97-AF65-F5344CB8AC3E}">
        <p14:creationId xmlns:p14="http://schemas.microsoft.com/office/powerpoint/2010/main" val="312349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84130-9CE1-649E-7FF9-619D5F10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Calibri Light"/>
              </a:rPr>
              <a:t>Актуальность</a:t>
            </a:r>
            <a:endParaRPr lang="ru-RU">
              <a:latin typeface="Times New Roman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64E719-C0D4-FF38-A1E9-26D0CDDA9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dirty="0">
                <a:latin typeface="Times New Roman"/>
                <a:cs typeface="Times New Roman"/>
              </a:rPr>
              <a:t>Актуальность обусловлена необходимостью эффективного и точного решения задачи обнаружения лесных пожаров, причём оперативно и с наименьшими затратами</a:t>
            </a:r>
            <a:endParaRPr lang="ru-RU"/>
          </a:p>
          <a:p>
            <a:pPr algn="just"/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2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6C4DA0-3A0F-FEDC-5AC6-B5E78A47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Calibri Light"/>
              </a:rPr>
              <a:t>Цель работы</a:t>
            </a:r>
            <a:endParaRPr lang="ru-RU">
              <a:latin typeface="Times New Roman"/>
              <a:cs typeface="Times New Roman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10CF3C-0107-9BEE-812C-320E1A411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dirty="0">
                <a:latin typeface="Times New Roman"/>
                <a:ea typeface="+mn-lt"/>
                <a:cs typeface="+mn-lt"/>
              </a:rPr>
              <a:t>Целью работы является разработка системы </a:t>
            </a:r>
            <a:r>
              <a:rPr lang="ru-RU" dirty="0">
                <a:latin typeface="Times New Roman"/>
                <a:ea typeface="+mn-lt"/>
                <a:cs typeface="Times New Roman"/>
              </a:rPr>
              <a:t>обнаружения лесных пожаров </a:t>
            </a:r>
            <a:r>
              <a:rPr lang="ru-RU" dirty="0">
                <a:latin typeface="Times New Roman"/>
                <a:ea typeface="+mn-lt"/>
                <a:cs typeface="+mn-lt"/>
              </a:rPr>
              <a:t>на основе методов машинного обучения и компьютерного зрения</a:t>
            </a:r>
            <a:endParaRPr lang="ru-RU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481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79036E-AE68-6493-A915-A8D0AF52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Calibri Light"/>
              </a:rPr>
              <a:t>Постановка задач</a:t>
            </a:r>
            <a:endParaRPr lang="ru-RU" dirty="0">
              <a:latin typeface="Times New Roman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514135-4B76-BD6A-B18B-2673F41FE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latin typeface="Times New Roman"/>
                <a:cs typeface="Calibri"/>
              </a:rPr>
              <a:t>Исследование существующих подходов к обнаружению лесных пожаров</a:t>
            </a:r>
            <a:endParaRPr lang="en-US" dirty="0">
              <a:latin typeface="Times New Roman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latin typeface="Times New Roman"/>
                <a:cs typeface="Calibri"/>
              </a:rPr>
              <a:t>Изучение методов для задачи обнаружения объектов, основанных на глубоких </a:t>
            </a:r>
            <a:r>
              <a:rPr lang="ru-RU" dirty="0" err="1">
                <a:latin typeface="Times New Roman"/>
                <a:cs typeface="Calibri"/>
              </a:rPr>
              <a:t>сверточных</a:t>
            </a:r>
            <a:r>
              <a:rPr lang="ru-RU" dirty="0">
                <a:latin typeface="Times New Roman"/>
                <a:cs typeface="Calibri"/>
              </a:rPr>
              <a:t> нейронных сетях</a:t>
            </a:r>
            <a:endParaRPr lang="en-US" dirty="0">
              <a:latin typeface="Times New Roman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latin typeface="Times New Roman"/>
                <a:cs typeface="Calibri"/>
              </a:rPr>
              <a:t>Подготовка набора данных для обучения </a:t>
            </a:r>
            <a:r>
              <a:rPr lang="ru-RU" dirty="0" err="1">
                <a:latin typeface="Times New Roman"/>
                <a:cs typeface="Calibri"/>
              </a:rPr>
              <a:t>сверточных</a:t>
            </a:r>
            <a:r>
              <a:rPr lang="ru-RU" dirty="0">
                <a:latin typeface="Times New Roman"/>
                <a:cs typeface="Calibri"/>
              </a:rPr>
              <a:t> нейронных сетей</a:t>
            </a:r>
            <a:endParaRPr lang="en-US" dirty="0">
              <a:latin typeface="Times New Roman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latin typeface="Times New Roman"/>
                <a:cs typeface="Calibri"/>
              </a:rPr>
              <a:t>Разработка системы для обнаружения лесных пожаров с применением обученных моделей</a:t>
            </a:r>
            <a:endParaRPr lang="en-US" dirty="0">
              <a:latin typeface="Times New Roman"/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dirty="0">
                <a:latin typeface="Times New Roman"/>
                <a:cs typeface="Calibri"/>
              </a:rPr>
              <a:t>Проведение тестирования реализованной системы</a:t>
            </a:r>
            <a:endParaRPr lang="en-US" dirty="0">
              <a:latin typeface="Times New Roman"/>
              <a:cs typeface="Calibri"/>
            </a:endParaRPr>
          </a:p>
          <a:p>
            <a:endParaRPr lang="ru-RU" dirty="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6881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3EFD8-1BA2-41C5-EE8F-9ABE6B152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Calibri Light"/>
              </a:rPr>
              <a:t>Практическая значимость</a:t>
            </a:r>
            <a:endParaRPr lang="ru-RU">
              <a:latin typeface="Times New Roman"/>
              <a:cs typeface="Calibri Ligh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A27E99-476B-4B41-D0B3-632332AF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dirty="0">
                <a:latin typeface="Times New Roman"/>
                <a:cs typeface="Times New Roman"/>
              </a:rPr>
              <a:t>Система может быть использована в качестве основы для создания программного обеспечения для обнаружения лесных пожаров. Использование такого программного обеспечения решает проблемы сбора и анализа огромного количества информации. </a:t>
            </a:r>
            <a:r>
              <a:rPr lang="ru-RU" dirty="0">
                <a:latin typeface="Times New Roman"/>
                <a:ea typeface="+mn-lt"/>
                <a:cs typeface="+mn-lt"/>
              </a:rPr>
              <a:t>Сведения о лесных пожарах будут получены намного раньше, чем если бы этим занималась группа людей, и точность будет выше, а значит и эффективность борьбы с лесными пожарами будет расти</a:t>
            </a:r>
            <a:endParaRPr lang="ru-RU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654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EB529C-A2FE-DA2D-F3D9-E8E7D6D4A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ea typeface="Calibri Light"/>
                <a:cs typeface="Calibri Light"/>
              </a:rPr>
              <a:t>Общий алгоритм работы системы</a:t>
            </a:r>
            <a:endParaRPr lang="ru-RU">
              <a:latin typeface="Times New Roman"/>
              <a:cs typeface="Times New Roman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B8C6E33C-AA8F-2B7B-639E-2D8FD2B4FDC1}"/>
              </a:ext>
            </a:extLst>
          </p:cNvPr>
          <p:cNvSpPr/>
          <p:nvPr/>
        </p:nvSpPr>
        <p:spPr>
          <a:xfrm>
            <a:off x="2578874" y="2733203"/>
            <a:ext cx="1456479" cy="13503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>
                <a:solidFill>
                  <a:srgbClr val="000000"/>
                </a:solidFill>
                <a:latin typeface="Times New Roman"/>
                <a:cs typeface="Calibri"/>
              </a:rPr>
              <a:t>Выбор </a:t>
            </a:r>
            <a:endParaRPr lang="ru-RU" sz="2800">
              <a:solidFill>
                <a:srgbClr val="FFFFFF"/>
              </a:solidFill>
              <a:latin typeface="Times New Roman"/>
              <a:cs typeface="Calibri"/>
            </a:endParaRPr>
          </a:p>
          <a:p>
            <a:pPr algn="ctr"/>
            <a:r>
              <a:rPr lang="ru-RU" sz="2800" dirty="0">
                <a:solidFill>
                  <a:srgbClr val="000000"/>
                </a:solidFill>
                <a:latin typeface="Times New Roman"/>
                <a:cs typeface="Calibri"/>
              </a:rPr>
              <a:t>модели</a:t>
            </a:r>
            <a:endParaRPr lang="ru-RU" sz="2800">
              <a:latin typeface="Times New Roman"/>
              <a:cs typeface="Calibri" panose="020F0502020204030204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170985DC-9C95-C7F7-0EDB-23F2AF6C3305}"/>
              </a:ext>
            </a:extLst>
          </p:cNvPr>
          <p:cNvSpPr/>
          <p:nvPr/>
        </p:nvSpPr>
        <p:spPr>
          <a:xfrm>
            <a:off x="4598304" y="2736710"/>
            <a:ext cx="1456479" cy="13503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>
                <a:solidFill>
                  <a:srgbClr val="000000"/>
                </a:solidFill>
                <a:latin typeface="Times New Roman"/>
                <a:cs typeface="Calibri"/>
              </a:rPr>
              <a:t>Запуск </a:t>
            </a:r>
            <a:endParaRPr lang="ru-RU" sz="2800">
              <a:solidFill>
                <a:srgbClr val="FFFFFF"/>
              </a:solidFill>
              <a:latin typeface="Times New Roman"/>
              <a:cs typeface="Calibri"/>
            </a:endParaRPr>
          </a:p>
          <a:p>
            <a:pPr algn="ctr"/>
            <a:r>
              <a:rPr lang="ru-RU" sz="2800" dirty="0">
                <a:solidFill>
                  <a:srgbClr val="000000"/>
                </a:solidFill>
                <a:latin typeface="Times New Roman"/>
                <a:cs typeface="Calibri"/>
              </a:rPr>
              <a:t>видео</a:t>
            </a:r>
            <a:endParaRPr lang="ru-RU" sz="2800">
              <a:latin typeface="Times New Roman"/>
              <a:cs typeface="Calibri" panose="020F0502020204030204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5574CEE-909C-FABC-FE83-7FC35C6ED8FB}"/>
              </a:ext>
            </a:extLst>
          </p:cNvPr>
          <p:cNvSpPr/>
          <p:nvPr/>
        </p:nvSpPr>
        <p:spPr>
          <a:xfrm>
            <a:off x="6617737" y="2740219"/>
            <a:ext cx="2392099" cy="13503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>
                <a:solidFill>
                  <a:srgbClr val="000000"/>
                </a:solidFill>
                <a:latin typeface="Times New Roman"/>
                <a:cs typeface="Calibri"/>
              </a:rPr>
              <a:t>Обработка и </a:t>
            </a:r>
            <a:endParaRPr lang="ru-RU" sz="2800" b="1">
              <a:solidFill>
                <a:srgbClr val="000000"/>
              </a:solidFill>
              <a:latin typeface="Times New Roman"/>
              <a:cs typeface="Calibri"/>
            </a:endParaRPr>
          </a:p>
          <a:p>
            <a:pPr algn="ctr"/>
            <a:r>
              <a:rPr lang="ru-RU" sz="2800">
                <a:solidFill>
                  <a:srgbClr val="000000"/>
                </a:solidFill>
                <a:latin typeface="Times New Roman"/>
                <a:cs typeface="Calibri"/>
              </a:rPr>
              <a:t>отображение </a:t>
            </a:r>
            <a:endParaRPr lang="ru-RU" sz="2800" b="1">
              <a:solidFill>
                <a:srgbClr val="000000"/>
              </a:solidFill>
              <a:latin typeface="Times New Roman"/>
              <a:cs typeface="Calibri"/>
            </a:endParaRPr>
          </a:p>
          <a:p>
            <a:pPr algn="ctr"/>
            <a:r>
              <a:rPr lang="ru-RU" sz="2800" dirty="0">
                <a:solidFill>
                  <a:srgbClr val="000000"/>
                </a:solidFill>
                <a:latin typeface="Times New Roman"/>
                <a:cs typeface="Calibri"/>
              </a:rPr>
              <a:t>видео</a:t>
            </a:r>
            <a:endParaRPr lang="ru-RU" sz="2800" b="1" dirty="0">
              <a:solidFill>
                <a:srgbClr val="000000"/>
              </a:solidFill>
              <a:latin typeface="Times New Roman"/>
              <a:cs typeface="Calibri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7F36376A-3B70-2520-A487-98AE2567274E}"/>
              </a:ext>
            </a:extLst>
          </p:cNvPr>
          <p:cNvSpPr/>
          <p:nvPr/>
        </p:nvSpPr>
        <p:spPr>
          <a:xfrm>
            <a:off x="389329" y="2752494"/>
            <a:ext cx="1630099" cy="13503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>
                <a:solidFill>
                  <a:srgbClr val="000000"/>
                </a:solidFill>
                <a:latin typeface="Times New Roman"/>
                <a:cs typeface="Calibri"/>
              </a:rPr>
              <a:t>Загрузка видео</a:t>
            </a:r>
            <a:endParaRPr lang="ru-RU" dirty="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4D65530-7490-4B0C-1AB5-2B9AF5FFA97E}"/>
              </a:ext>
            </a:extLst>
          </p:cNvPr>
          <p:cNvSpPr/>
          <p:nvPr/>
        </p:nvSpPr>
        <p:spPr>
          <a:xfrm>
            <a:off x="9578927" y="2335106"/>
            <a:ext cx="2392099" cy="21798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ru-RU" sz="2800" dirty="0">
                <a:solidFill>
                  <a:srgbClr val="000000"/>
                </a:solidFill>
                <a:latin typeface="Times New Roman"/>
                <a:cs typeface="Calibri"/>
              </a:rPr>
              <a:t>Оповещение пользователя в случае обнаружения пожара</a:t>
            </a:r>
            <a:endParaRPr lang="ru-RU" dirty="0"/>
          </a:p>
        </p:txBody>
      </p:sp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96676AB4-D8AC-878A-B9FD-E5C7593E99B2}"/>
              </a:ext>
            </a:extLst>
          </p:cNvPr>
          <p:cNvSpPr/>
          <p:nvPr/>
        </p:nvSpPr>
        <p:spPr>
          <a:xfrm>
            <a:off x="2064152" y="3115518"/>
            <a:ext cx="472632" cy="5015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cs typeface="Calibri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15137ACD-B023-9CE1-7455-B49E200FBC9E}"/>
              </a:ext>
            </a:extLst>
          </p:cNvPr>
          <p:cNvSpPr/>
          <p:nvPr/>
        </p:nvSpPr>
        <p:spPr>
          <a:xfrm>
            <a:off x="4080075" y="3086580"/>
            <a:ext cx="472632" cy="5015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cs typeface="Calibri"/>
            </a:endParaRP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10ADAE81-8C64-9A4B-FEE3-0F84BCF2B179}"/>
              </a:ext>
            </a:extLst>
          </p:cNvPr>
          <p:cNvSpPr/>
          <p:nvPr/>
        </p:nvSpPr>
        <p:spPr>
          <a:xfrm>
            <a:off x="6096000" y="3115518"/>
            <a:ext cx="472632" cy="5015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cs typeface="Calibri"/>
            </a:endParaRP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9E960046-FE84-03B0-A104-09AD8E54D8C0}"/>
              </a:ext>
            </a:extLst>
          </p:cNvPr>
          <p:cNvSpPr/>
          <p:nvPr/>
        </p:nvSpPr>
        <p:spPr>
          <a:xfrm>
            <a:off x="9057189" y="3115517"/>
            <a:ext cx="472632" cy="5015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812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725047-4C99-2326-A0E8-B6381238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/>
                <a:cs typeface="Calibri Light"/>
              </a:rPr>
              <a:t>Технологии для создания системы</a:t>
            </a:r>
            <a:endParaRPr lang="ru-RU" dirty="0">
              <a:latin typeface="Times New Roman"/>
              <a:cs typeface="Times New Roman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7F28040-152B-B3F0-9522-2BA21C02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5" y="2057400"/>
            <a:ext cx="2743200" cy="2743200"/>
          </a:xfrm>
          <a:prstGeom prst="rect">
            <a:avLst/>
          </a:prstGeo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118717B1-44E7-7377-EA23-BDE53343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790" y="2481176"/>
            <a:ext cx="1905000" cy="1905000"/>
          </a:xfrm>
          <a:prstGeom prst="rect">
            <a:avLst/>
          </a:prstGeom>
        </p:spPr>
      </p:pic>
      <p:pic>
        <p:nvPicPr>
          <p:cNvPr id="6" name="Рисунок 6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B1E9B4D4-F4E8-BA26-66E3-9E164842C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877" y="2571298"/>
            <a:ext cx="3493654" cy="171247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B32FAB39-0077-9C7F-0DCF-1FEA6AAF4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491" y="2057400"/>
            <a:ext cx="2743200" cy="2743200"/>
          </a:xfrm>
          <a:prstGeom prst="rect">
            <a:avLst/>
          </a:prstGeom>
        </p:spPr>
      </p:pic>
      <p:pic>
        <p:nvPicPr>
          <p:cNvPr id="10" name="Рисунок 10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8F5F9595-82D8-928B-CA48-1F05CBF70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764" y="2137652"/>
            <a:ext cx="2466110" cy="257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15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Office Theme</vt:lpstr>
      <vt:lpstr>Машинное обучение в задачах автоматической обработки видеоданных. Распознавание лесных пожаров</vt:lpstr>
      <vt:lpstr>Описание проблемы</vt:lpstr>
      <vt:lpstr>Существующие методы решения</vt:lpstr>
      <vt:lpstr>Актуальность</vt:lpstr>
      <vt:lpstr>Цель работы</vt:lpstr>
      <vt:lpstr>Постановка задач</vt:lpstr>
      <vt:lpstr>Практическая значимость</vt:lpstr>
      <vt:lpstr>Общий алгоритм работы системы</vt:lpstr>
      <vt:lpstr>Технологии для создания системы</vt:lpstr>
      <vt:lpstr>Подготовка набора данных для обучения</vt:lpstr>
      <vt:lpstr>Подготовка набора данных для обучения</vt:lpstr>
      <vt:lpstr>Подготовка набора данных для обучения</vt:lpstr>
      <vt:lpstr>Обучение нейронных сетей</vt:lpstr>
      <vt:lpstr>Обучение нейронных сетей</vt:lpstr>
      <vt:lpstr>Обучение нейронных сетей</vt:lpstr>
      <vt:lpstr>Обучение нейронных сетей</vt:lpstr>
      <vt:lpstr>Обучение нейронных сетей</vt:lpstr>
      <vt:lpstr>Обучение нейронных сетей</vt:lpstr>
      <vt:lpstr>Обучение нейронных сетей</vt:lpstr>
      <vt:lpstr>Результаты обучения нейронных сетей</vt:lpstr>
      <vt:lpstr>Постобработка предсказаний</vt:lpstr>
      <vt:lpstr>Интерфейс приложения</vt:lpstr>
      <vt:lpstr>Результат работы</vt:lpstr>
      <vt:lpstr>Результат работы</vt:lpstr>
      <vt:lpstr>Заключение</vt:lpstr>
      <vt:lpstr>Машинное обучение в задачах автоматической обработки видеоданных. Распознавание лесных пожаров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819</cp:revision>
  <dcterms:created xsi:type="dcterms:W3CDTF">2023-06-24T16:04:27Z</dcterms:created>
  <dcterms:modified xsi:type="dcterms:W3CDTF">2023-06-25T22:57:14Z</dcterms:modified>
</cp:coreProperties>
</file>